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8" r:id="rId2"/>
    <p:sldId id="259" r:id="rId3"/>
    <p:sldId id="261" r:id="rId4"/>
    <p:sldId id="262" r:id="rId5"/>
    <p:sldId id="265" r:id="rId6"/>
    <p:sldId id="263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2076C-280A-47FE-A4D3-368C29A32A9A}" type="datetimeFigureOut">
              <a:rPr lang="en-IN" smtClean="0"/>
              <a:t>03-03-2025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FA2BC-D9E1-4651-9471-B6099DD958E9}" type="slidenum">
              <a:rPr lang="en-IN" smtClean="0"/>
              <a:t>‹#›</a:t>
            </a:fld>
            <a:endParaRPr lang="en-IN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54172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2076C-280A-47FE-A4D3-368C29A32A9A}" type="datetimeFigureOut">
              <a:rPr lang="en-IN" smtClean="0"/>
              <a:t>03-03-2025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FA2BC-D9E1-4651-9471-B6099DD958E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764767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2076C-280A-47FE-A4D3-368C29A32A9A}" type="datetimeFigureOut">
              <a:rPr lang="en-IN" smtClean="0"/>
              <a:t>03-03-2025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FA2BC-D9E1-4651-9471-B6099DD958E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24318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2076C-280A-47FE-A4D3-368C29A32A9A}" type="datetimeFigureOut">
              <a:rPr lang="en-IN" smtClean="0"/>
              <a:t>03-03-2025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FA2BC-D9E1-4651-9471-B6099DD958E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4977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2076C-280A-47FE-A4D3-368C29A32A9A}" type="datetimeFigureOut">
              <a:rPr lang="en-IN" smtClean="0"/>
              <a:t>03-03-2025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FA2BC-D9E1-4651-9471-B6099DD958E9}" type="slidenum">
              <a:rPr lang="en-IN" smtClean="0"/>
              <a:t>‹#›</a:t>
            </a:fld>
            <a:endParaRPr lang="en-IN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10217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2076C-280A-47FE-A4D3-368C29A32A9A}" type="datetimeFigureOut">
              <a:rPr lang="en-IN" smtClean="0"/>
              <a:t>03-03-2025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FA2BC-D9E1-4651-9471-B6099DD958E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455407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2076C-280A-47FE-A4D3-368C29A32A9A}" type="datetimeFigureOut">
              <a:rPr lang="en-IN" smtClean="0"/>
              <a:t>03-03-2025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FA2BC-D9E1-4651-9471-B6099DD958E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1900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2076C-280A-47FE-A4D3-368C29A32A9A}" type="datetimeFigureOut">
              <a:rPr lang="en-IN" smtClean="0"/>
              <a:t>03-03-2025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FA2BC-D9E1-4651-9471-B6099DD958E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369660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2076C-280A-47FE-A4D3-368C29A32A9A}" type="datetimeFigureOut">
              <a:rPr lang="en-IN" smtClean="0"/>
              <a:t>03-03-2025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FA2BC-D9E1-4651-9471-B6099DD958E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560797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7612076C-280A-47FE-A4D3-368C29A32A9A}" type="datetimeFigureOut">
              <a:rPr lang="en-IN" smtClean="0"/>
              <a:t>03-03-2025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94FA2BC-D9E1-4651-9471-B6099DD958E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983132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2076C-280A-47FE-A4D3-368C29A32A9A}" type="datetimeFigureOut">
              <a:rPr lang="en-IN" smtClean="0"/>
              <a:t>03-03-2025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FA2BC-D9E1-4651-9471-B6099DD958E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633722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7612076C-280A-47FE-A4D3-368C29A32A9A}" type="datetimeFigureOut">
              <a:rPr lang="en-IN" smtClean="0"/>
              <a:t>03-03-2025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094FA2BC-D9E1-4651-9471-B6099DD958E9}" type="slidenum">
              <a:rPr lang="en-IN" smtClean="0"/>
              <a:t>‹#›</a:t>
            </a:fld>
            <a:endParaRPr lang="en-IN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7373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E5C1D6-0A0E-99B0-5920-656D3EA0D1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0600" y="2435974"/>
            <a:ext cx="10165079" cy="1889137"/>
          </a:xfrm>
        </p:spPr>
        <p:txBody>
          <a:bodyPr>
            <a:normAutofit fontScale="90000"/>
          </a:bodyPr>
          <a:lstStyle/>
          <a:p>
            <a:r>
              <a:rPr lang="en-US" dirty="0"/>
              <a:t>Forms &amp; Genres in English Drama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C99DC9-25F7-148C-C0D3-6C22869A21A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solidFill>
                  <a:schemeClr val="bg2">
                    <a:lumMod val="50000"/>
                  </a:schemeClr>
                </a:solidFill>
              </a:rPr>
              <a:t>Comedy: types and forms</a:t>
            </a:r>
            <a:endParaRPr lang="en-IN" sz="4000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1026" name="Picture 2" descr="Theater Masks Silhouette - Theater Clipart, HD Png Download -  1000x593(#228762) - PngFind">
            <a:extLst>
              <a:ext uri="{FF2B5EF4-FFF2-40B4-BE49-F238E27FC236}">
                <a16:creationId xmlns:a16="http://schemas.microsoft.com/office/drawing/2014/main" id="{54462DC2-365B-C580-5AEF-4EF526D23E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260662"/>
            <a:ext cx="4256314" cy="2129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40614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1EBFF4-6ECF-1002-13C1-215EAF742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Definitions &amp; Features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D12544-6D45-7E2C-C462-08E7EE3D1C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3200" dirty="0"/>
              <a:t>A work which is intended to interest, involve and amuse us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3200" dirty="0"/>
              <a:t>Characters engage our pleasurable attention than profound concern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3200" dirty="0"/>
              <a:t>Readers feel confident that no great disaster will occur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3200" dirty="0"/>
              <a:t>Action turns out happily for the chief characters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3200" dirty="0"/>
              <a:t>Usually ends with lovers united or a marriage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3200" dirty="0"/>
              <a:t>Language of the common man as opposed to tragedies which uses a loftier literary style</a:t>
            </a:r>
            <a:endParaRPr lang="en-IN" sz="3200" dirty="0"/>
          </a:p>
        </p:txBody>
      </p:sp>
    </p:spTree>
    <p:extLst>
      <p:ext uri="{BB962C8B-B14F-4D97-AF65-F5344CB8AC3E}">
        <p14:creationId xmlns:p14="http://schemas.microsoft.com/office/powerpoint/2010/main" val="4119476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5D8513-4DD9-FAF8-D864-AB96907A3A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Comedy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A1491A-4A69-BDB2-19F5-EDA9BCFC45E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3200" b="1" dirty="0">
                <a:solidFill>
                  <a:schemeClr val="bg2">
                    <a:lumMod val="50000"/>
                  </a:schemeClr>
                </a:solidFill>
              </a:rPr>
              <a:t>Romantic Comedy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sz="3000" dirty="0"/>
              <a:t>Developed by Shakespeare on the model of contemporary prose romances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sz="3000" dirty="0"/>
              <a:t>Represents a love affair that involves a beautiful heroine (sometimes disguised as a man)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sz="3000" dirty="0"/>
              <a:t>Love does not run smooth yet overcomes all difficulties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sz="3000" dirty="0"/>
              <a:t>Usually set in a forest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sz="3000" dirty="0"/>
              <a:t>Examples: </a:t>
            </a:r>
            <a:r>
              <a:rPr lang="en-US" sz="3000" i="1" dirty="0"/>
              <a:t>As You Like It</a:t>
            </a:r>
            <a:r>
              <a:rPr lang="en-US" sz="3000" dirty="0"/>
              <a:t>, </a:t>
            </a:r>
            <a:r>
              <a:rPr lang="en-US" sz="3000" i="1" dirty="0"/>
              <a:t>A Midsummer Night’s Dream</a:t>
            </a:r>
          </a:p>
          <a:p>
            <a:endParaRPr lang="en-IN" dirty="0"/>
          </a:p>
        </p:txBody>
      </p:sp>
      <p:pic>
        <p:nvPicPr>
          <p:cNvPr id="2050" name="Picture 2" descr="William Shakespeare | American Players Theatre">
            <a:extLst>
              <a:ext uri="{FF2B5EF4-FFF2-40B4-BE49-F238E27FC236}">
                <a16:creationId xmlns:a16="http://schemas.microsoft.com/office/drawing/2014/main" id="{98727DA6-D7FB-5E62-EB53-074C6E17ED00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5663" y="1959429"/>
            <a:ext cx="2962275" cy="373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69197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F07B14-005A-3231-747C-8BA948B492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242572-94B1-CAA1-A5DF-A62553A40D3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bg2">
                    <a:lumMod val="50000"/>
                  </a:schemeClr>
                </a:solidFill>
              </a:rPr>
              <a:t>Satiric Comedy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IN" dirty="0"/>
              <a:t> </a:t>
            </a:r>
            <a:r>
              <a:rPr lang="en-IN" sz="2400" dirty="0"/>
              <a:t>Laughter arises out of ridicule, mockery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IN" sz="2400" dirty="0"/>
              <a:t>Attacks deviations from the social order or philosophical and political notions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IN" sz="2400" dirty="0"/>
              <a:t>Shakespeare’s contemporary Ben Jonson wrote satiric comedies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IN" sz="2400" dirty="0"/>
              <a:t>Ludicrous rather than lightly amusing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IN" sz="2400" dirty="0"/>
              <a:t>Examples: </a:t>
            </a:r>
            <a:r>
              <a:rPr lang="en-IN" sz="2400" i="1" dirty="0" err="1"/>
              <a:t>Volpone</a:t>
            </a:r>
            <a:r>
              <a:rPr lang="en-IN" sz="2400" dirty="0"/>
              <a:t>, </a:t>
            </a:r>
            <a:r>
              <a:rPr lang="en-IN" sz="2400" i="1" dirty="0"/>
              <a:t>The Alchemist</a:t>
            </a:r>
            <a:endParaRPr lang="en-US" sz="2400" i="1" dirty="0"/>
          </a:p>
        </p:txBody>
      </p:sp>
      <p:pic>
        <p:nvPicPr>
          <p:cNvPr id="3074" name="Picture 2" descr="Volpone and The Alchemist by Ben Jonson | Goodreads">
            <a:extLst>
              <a:ext uri="{FF2B5EF4-FFF2-40B4-BE49-F238E27FC236}">
                <a16:creationId xmlns:a16="http://schemas.microsoft.com/office/drawing/2014/main" id="{3632BE6E-6888-710C-10FB-E195E8BE3DF7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1171" y="1802415"/>
            <a:ext cx="3897086" cy="4066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06366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6C6B70-C465-2CFB-E4E0-1E047A63CF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09926B-DD8E-75F8-3BB6-CEACAFB8032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 </a:t>
            </a:r>
            <a:r>
              <a:rPr lang="en-US" sz="2800" dirty="0">
                <a:solidFill>
                  <a:schemeClr val="bg2">
                    <a:lumMod val="50000"/>
                  </a:schemeClr>
                </a:solidFill>
              </a:rPr>
              <a:t>Comedy of </a:t>
            </a:r>
            <a:r>
              <a:rPr lang="en-US" sz="2800" dirty="0" err="1">
                <a:solidFill>
                  <a:schemeClr val="bg2">
                    <a:lumMod val="50000"/>
                  </a:schemeClr>
                </a:solidFill>
              </a:rPr>
              <a:t>Humours</a:t>
            </a:r>
            <a:endParaRPr lang="en-US" sz="2800" dirty="0">
              <a:solidFill>
                <a:schemeClr val="bg2">
                  <a:lumMod val="50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n-US" sz="2400" dirty="0"/>
              <a:t>Developed by Ben Jonson, based on the ancient physiological theory of the four </a:t>
            </a:r>
            <a:r>
              <a:rPr lang="en-US" sz="2400" dirty="0" err="1"/>
              <a:t>humours</a:t>
            </a:r>
            <a:r>
              <a:rPr lang="en-US" sz="2400" dirty="0"/>
              <a:t>—blood, phlegm, choler and melancholy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400" dirty="0"/>
              <a:t>In Jonson’s comedy of </a:t>
            </a:r>
            <a:r>
              <a:rPr lang="en-US" sz="2400" dirty="0" err="1"/>
              <a:t>humours</a:t>
            </a:r>
            <a:r>
              <a:rPr lang="en-US" sz="2400" dirty="0"/>
              <a:t>, each of the major characters has a preponderant </a:t>
            </a:r>
            <a:r>
              <a:rPr lang="en-US" sz="2400" dirty="0" err="1"/>
              <a:t>humour</a:t>
            </a:r>
            <a:r>
              <a:rPr lang="en-US" sz="2400" dirty="0"/>
              <a:t>, giving him a characteristic disposition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400" dirty="0"/>
              <a:t>Examples: </a:t>
            </a:r>
            <a:r>
              <a:rPr lang="en-US" sz="2400" i="1" dirty="0"/>
              <a:t>Every Man in His </a:t>
            </a:r>
            <a:r>
              <a:rPr lang="en-US" sz="2400" i="1" dirty="0" err="1"/>
              <a:t>Humour</a:t>
            </a:r>
            <a:endParaRPr lang="en-IN" sz="2400" i="1" dirty="0"/>
          </a:p>
        </p:txBody>
      </p:sp>
      <p:pic>
        <p:nvPicPr>
          <p:cNvPr id="4098" name="Picture 2" descr="Ben Jonson: Renaissance Playwright, Renaissance Man | Great Writers Inspire">
            <a:extLst>
              <a:ext uri="{FF2B5EF4-FFF2-40B4-BE49-F238E27FC236}">
                <a16:creationId xmlns:a16="http://schemas.microsoft.com/office/drawing/2014/main" id="{B7E854DA-F1A2-AB51-2A6A-379678F6EF1C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1287" y="2007054"/>
            <a:ext cx="3940628" cy="3729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14141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6F560C-B16A-7C43-5C8E-E1AA1C48D3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453626"/>
          </a:xfrm>
        </p:spPr>
        <p:txBody>
          <a:bodyPr>
            <a:normAutofit fontScale="90000"/>
          </a:bodyPr>
          <a:lstStyle/>
          <a:p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0AE22F-A674-E9C2-C648-9045A9BE99C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97279" y="979714"/>
            <a:ext cx="4937760" cy="488938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Comedy of Manners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/>
              <a:t>Originated in the New Comedy of the Greeks and later developed by the Roman dramatists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/>
              <a:t>English comedy of manners exemplified by Shakespeare’s </a:t>
            </a:r>
            <a:r>
              <a:rPr lang="en-US" i="1" dirty="0"/>
              <a:t>Love’s </a:t>
            </a:r>
            <a:r>
              <a:rPr lang="en-US" i="1" dirty="0" err="1"/>
              <a:t>Labour</a:t>
            </a:r>
            <a:r>
              <a:rPr lang="en-US" i="1" dirty="0"/>
              <a:t> Lost </a:t>
            </a:r>
            <a:r>
              <a:rPr lang="en-US" dirty="0"/>
              <a:t>and </a:t>
            </a:r>
            <a:r>
              <a:rPr lang="en-US" i="1" dirty="0"/>
              <a:t>Much Ado About Nothing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/>
              <a:t>Reached peak in the Restoration period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/>
              <a:t>Deals with the relations and intrigues of men and women living in a upper-class society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/>
              <a:t>Comic effect produced by the wit and sparkle of dialogue; satirizes stock characters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/>
              <a:t>Examples: Congreve’s </a:t>
            </a:r>
            <a:r>
              <a:rPr lang="en-US" i="1" dirty="0"/>
              <a:t>The Way of the World</a:t>
            </a:r>
            <a:r>
              <a:rPr lang="en-US" dirty="0"/>
              <a:t>, Wycherley’s </a:t>
            </a:r>
            <a:r>
              <a:rPr lang="en-US" i="1" dirty="0"/>
              <a:t>The Country Wife</a:t>
            </a:r>
            <a:endParaRPr lang="en-IN" i="1" dirty="0"/>
          </a:p>
        </p:txBody>
      </p:sp>
      <p:pic>
        <p:nvPicPr>
          <p:cNvPr id="5126" name="Picture 6" descr="The Way of The World&quot; as a Comedy of Manners – EnglishLiterature.Net">
            <a:extLst>
              <a:ext uri="{FF2B5EF4-FFF2-40B4-BE49-F238E27FC236}">
                <a16:creationId xmlns:a16="http://schemas.microsoft.com/office/drawing/2014/main" id="{87E3752A-C3CE-6055-B004-4CC4AE09C358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8238" y="1143001"/>
            <a:ext cx="4937125" cy="449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4863067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118</TotalTime>
  <Words>305</Words>
  <Application>Microsoft Office PowerPoint</Application>
  <PresentationFormat>Widescreen</PresentationFormat>
  <Paragraphs>33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Wingdings</vt:lpstr>
      <vt:lpstr>Retrospect</vt:lpstr>
      <vt:lpstr>Forms &amp; Genres in English Drama</vt:lpstr>
      <vt:lpstr>Definitions &amp; Features</vt:lpstr>
      <vt:lpstr>Types of Comedy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Jini Rani Boro</dc:creator>
  <cp:lastModifiedBy>Jini Rani Boro</cp:lastModifiedBy>
  <cp:revision>5</cp:revision>
  <dcterms:created xsi:type="dcterms:W3CDTF">2025-02-14T02:40:15Z</dcterms:created>
  <dcterms:modified xsi:type="dcterms:W3CDTF">2025-03-03T05:08:10Z</dcterms:modified>
</cp:coreProperties>
</file>